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0" r:id="rId2"/>
    <p:sldMasterId id="2147483662" r:id="rId3"/>
  </p:sldMasterIdLst>
  <p:notesMasterIdLst>
    <p:notesMasterId r:id="rId34"/>
  </p:notesMasterIdLst>
  <p:sldIdLst>
    <p:sldId id="256" r:id="rId4"/>
    <p:sldId id="273" r:id="rId5"/>
    <p:sldId id="274" r:id="rId6"/>
    <p:sldId id="289" r:id="rId7"/>
    <p:sldId id="282" r:id="rId8"/>
    <p:sldId id="283" r:id="rId9"/>
    <p:sldId id="279" r:id="rId10"/>
    <p:sldId id="284" r:id="rId11"/>
    <p:sldId id="280" r:id="rId12"/>
    <p:sldId id="281" r:id="rId13"/>
    <p:sldId id="257" r:id="rId14"/>
    <p:sldId id="258" r:id="rId15"/>
    <p:sldId id="259" r:id="rId16"/>
    <p:sldId id="275" r:id="rId17"/>
    <p:sldId id="287" r:id="rId18"/>
    <p:sldId id="260" r:id="rId19"/>
    <p:sldId id="262" r:id="rId20"/>
    <p:sldId id="292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91" r:id="rId30"/>
    <p:sldId id="285" r:id="rId31"/>
    <p:sldId id="288" r:id="rId32"/>
    <p:sldId id="290" r:id="rId33"/>
  </p:sldIdLst>
  <p:sldSz cx="12192000" cy="6858000"/>
  <p:notesSz cx="6858000" cy="9144000"/>
  <p:embeddedFontLst>
    <p:embeddedFont>
      <p:font typeface="Bookman Old Style" panose="02050604050505020204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Garamond" panose="02020404030301010803" pitchFamily="18" charset="0"/>
      <p:regular r:id="rId47"/>
      <p:bold r:id="rId48"/>
      <p:italic r:id="rId49"/>
    </p:embeddedFont>
    <p:embeddedFont>
      <p:font typeface="Rockwell" panose="02060603020205020403" pitchFamily="18" charset="0"/>
      <p:regular r:id="rId50"/>
      <p:bold r:id="rId51"/>
      <p:italic r:id="rId52"/>
      <p:boldItalic r:id="rId53"/>
    </p:embeddedFont>
    <p:embeddedFont>
      <p:font typeface="華康墨字體" panose="040B0909000000000000" pitchFamily="81" charset="-120"/>
      <p:regular r:id="rId54"/>
    </p:embeddedFont>
    <p:embeddedFont>
      <p:font typeface="華康標楷體" panose="03000509000000000000" pitchFamily="65" charset="-120"/>
      <p:regular r:id="rId55"/>
    </p:embeddedFont>
    <p:embeddedFont>
      <p:font typeface="微軟正黑體" panose="020B0604030504040204" pitchFamily="34" charset="-120"/>
      <p:regular r:id="rId56"/>
      <p:bold r:id="rId57"/>
    </p:embeddedFont>
    <p:embeddedFont>
      <p:font typeface="微軟正黑體 Light" panose="020B0304030504040204" pitchFamily="34" charset="-120"/>
      <p:regular r:id="rId58"/>
    </p:embeddedFont>
    <p:embeddedFont>
      <p:font typeface="標楷體" panose="03000509000000000000" pitchFamily="65" charset="-12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j8w/OzFabNmtBGYaqv/n3Oev7U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42BDCE"/>
    <a:srgbClr val="00B0F0"/>
    <a:srgbClr val="D9D9D9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iffy\Desktop\&#23560;&#26696;&#36039;&#26009;&#22846;\&#23560;&#26696;&#22294;\&#29976;&#29305;&#2229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智慧社區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  <a:endParaRPr 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 w="19050" cap="flat" cmpd="sng" algn="ctr">
          <a:solidFill>
            <a:schemeClr val="tx1">
              <a:lumMod val="25000"/>
              <a:lumOff val="75000"/>
            </a:schemeClr>
          </a:solidFill>
          <a:round/>
        </a:ln>
        <a:effectLst/>
        <a:sp3d contourW="19050">
          <a:contourClr>
            <a:schemeClr val="tx1">
              <a:lumMod val="25000"/>
              <a:lumOff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  <a:sp3d/>
          </c:spPr>
          <c:invertIfNegative val="0"/>
          <c:cat>
            <c:strRef>
              <c:f>工作表1!$A$2:$A$5</c:f>
              <c:strCache>
                <c:ptCount val="4"/>
                <c:pt idx="0">
                  <c:v>網頁設計</c:v>
                </c:pt>
                <c:pt idx="1">
                  <c:v>網頁前端</c:v>
                </c:pt>
                <c:pt idx="2">
                  <c:v>網頁後端</c:v>
                </c:pt>
                <c:pt idx="3">
                  <c:v>區塊鏈</c:v>
                </c:pt>
              </c:strCache>
            </c:strRef>
          </c:cat>
          <c:val>
            <c:numRef>
              <c:f>工作表1!$B$2:$B$5</c:f>
              <c:numCache>
                <c:formatCode>m"月"d"日"</c:formatCode>
                <c:ptCount val="4"/>
                <c:pt idx="0">
                  <c:v>43709</c:v>
                </c:pt>
                <c:pt idx="1">
                  <c:v>43862</c:v>
                </c:pt>
                <c:pt idx="2">
                  <c:v>43952</c:v>
                </c:pt>
                <c:pt idx="3">
                  <c:v>43739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C-4C51-A39E-0774DF8F42B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date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accent6">
                  <a:shade val="76000"/>
                </a:schemeClr>
              </a:solidFill>
            </a:ln>
            <a:effectLst/>
            <a:sp3d>
              <a:contourClr>
                <a:schemeClr val="accent6">
                  <a:shade val="76000"/>
                </a:schemeClr>
              </a:contourClr>
            </a:sp3d>
          </c:spPr>
          <c:invertIfNegative val="0"/>
          <c:cat>
            <c:strRef>
              <c:f>工作表1!$A$2:$A$5</c:f>
              <c:strCache>
                <c:ptCount val="4"/>
                <c:pt idx="0">
                  <c:v>網頁設計</c:v>
                </c:pt>
                <c:pt idx="1">
                  <c:v>網頁前端</c:v>
                </c:pt>
                <c:pt idx="2">
                  <c:v>網頁後端</c:v>
                </c:pt>
                <c:pt idx="3">
                  <c:v>區塊鏈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100</c:v>
                </c:pt>
                <c:pt idx="1">
                  <c:v>180</c:v>
                </c:pt>
                <c:pt idx="2">
                  <c:v>180</c:v>
                </c:pt>
                <c:pt idx="3">
                  <c:v>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6C-4C51-A39E-0774DF8F42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75447215"/>
        <c:axId val="1290649759"/>
        <c:axId val="0"/>
      </c:bar3DChart>
      <c:catAx>
        <c:axId val="875447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290649759"/>
        <c:crosses val="autoZero"/>
        <c:auto val="1"/>
        <c:lblAlgn val="ctr"/>
        <c:lblOffset val="100"/>
        <c:noMultiLvlLbl val="0"/>
      </c:catAx>
      <c:valAx>
        <c:axId val="1290649759"/>
        <c:scaling>
          <c:orientation val="minMax"/>
          <c:min val="43670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m&quot;月&quot;d&quot;日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75447215"/>
        <c:crosses val="autoZero"/>
        <c:crossBetween val="between"/>
        <c:majorUnit val="9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4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87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46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550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公告系統: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所有公告:讓使用者去選擇已被manager上傳的公告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留言板:讓User的訊息能透過text或json被儲存然後顯示在公告下方.</a:t>
            </a:r>
            <a:endParaRPr/>
          </a:p>
        </p:txBody>
      </p:sp>
      <p:sp>
        <p:nvSpPr>
          <p:cNvPr id="324" name="Google Shape;3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534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包裹系統: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包裹紀錄:顯示包裹已被登入在json跟SQLite的資料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包裹資訊:顯示單次包裹的編號及備註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租借系統:(區塊鏈)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所有設施:所有能被租借的設施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租借日曆:顯示所有被已被租借的時間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租借表單:當使用者輸入參數後會將參數送到web3.py去執行智慧契約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租借紀錄:顯示所有租借的紀錄並連到交易結果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新增成員: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用Web3.personal加入一個新的區塊鏈帳號在ganache當中並用表單輸入成員基本資料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管理包裹: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包裹登入:上傳一段新的包裹編號並輸入住戶編號去加入SQLite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所有包裹:管理所有目前在收發室的包裹</a:t>
            </a:r>
            <a:endParaRPr/>
          </a:p>
        </p:txBody>
      </p:sp>
      <p:sp>
        <p:nvSpPr>
          <p:cNvPr id="369" name="Google Shape;3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管理公告: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新增公告:上傳新的公告並記錄在SQLite當中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所有公告:所有發布過的公告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管理留言:能移除住戶的不當言論</a:t>
            </a:r>
            <a:endParaRPr/>
          </a:p>
        </p:txBody>
      </p:sp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管理公告: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新增公告:上傳新的公告並記錄在SQLite當中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所有公告:所有發布過的公告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Times New Roman"/>
                <a:ea typeface="Times New Roman"/>
                <a:cs typeface="Times New Roman"/>
                <a:sym typeface="Times New Roman"/>
              </a:rPr>
              <a:t>	管理留言:能移除住戶的不當言論</a:t>
            </a:r>
            <a:endParaRPr/>
          </a:p>
        </p:txBody>
      </p:sp>
      <p:sp>
        <p:nvSpPr>
          <p:cNvPr id="376" name="Google Shape;3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9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575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8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444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5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66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16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不管是農業 物流 醫療 購物 都開始向網路轉型 向智慧化發展</a:t>
            </a:r>
            <a:endParaRPr dirty="0"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271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859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12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00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2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20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Arial"/>
              <a:buNone/>
              <a:defRPr sz="6800" b="0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body" idx="1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2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6"/>
          <p:cNvSpPr txBox="1"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body" idx="2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6"/>
          <p:cNvSpPr txBox="1">
            <a:spLocks noGrp="1"/>
          </p:cNvSpPr>
          <p:nvPr>
            <p:ph type="body" idx="3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4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9"/>
          <p:cNvSpPr txBox="1">
            <a:spLocks noGrp="1"/>
          </p:cNvSpPr>
          <p:nvPr>
            <p:ph type="body" idx="1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9"/>
          <p:cNvSpPr txBox="1">
            <a:spLocks noGrp="1"/>
          </p:cNvSpPr>
          <p:nvPr>
            <p:ph type="body" idx="2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0"/>
          <p:cNvSpPr>
            <a:spLocks noGrp="1"/>
          </p:cNvSpPr>
          <p:nvPr>
            <p:ph type="pic" idx="2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1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4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0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4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全景圖片 (含輔助字幕)">
  <p:cSld name="全景圖片 (含輔助字幕)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41"/>
          <p:cNvSpPr>
            <a:spLocks noGrp="1"/>
          </p:cNvSpPr>
          <p:nvPr>
            <p:ph type="pic" idx="2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w="1905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96" name="Google Shape;196;p41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7" name="Google Shape;197;p4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1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輔助字幕">
  <p:cSld name="標題與輔助字幕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2"/>
          <p:cNvSpPr txBox="1">
            <a:spLocks noGrp="1"/>
          </p:cNvSpPr>
          <p:nvPr>
            <p:ph type="body" idx="1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3" name="Google Shape;203;p4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輔助字幕)">
  <p:cSld name="引述 (含輔助字幕)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43"/>
          <p:cNvSpPr txBox="1">
            <a:spLocks noGrp="1"/>
          </p:cNvSpPr>
          <p:nvPr>
            <p:ph type="body" idx="2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0" name="Google Shape;210;p4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3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43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214" name="Google Shape;214;p43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lang="zh-TW" sz="8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1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欄">
  <p:cSld name="3 欄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2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body" idx="3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body" idx="4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5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body" idx="6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圖片欄">
  <p:cSld name="3 圖片欄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46"/>
          <p:cNvSpPr>
            <a:spLocks noGrp="1"/>
          </p:cNvSpPr>
          <p:nvPr>
            <p:ph type="pic" idx="2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body" idx="3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body" idx="4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8" name="Google Shape;238;p46"/>
          <p:cNvSpPr>
            <a:spLocks noGrp="1"/>
          </p:cNvSpPr>
          <p:nvPr>
            <p:ph type="pic" idx="5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6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7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1" name="Google Shape;241;p46"/>
          <p:cNvSpPr>
            <a:spLocks noGrp="1"/>
          </p:cNvSpPr>
          <p:nvPr>
            <p:ph type="pic" idx="8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9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43" name="Google Shape;243;p4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6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body" idx="1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7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7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8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0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" name="Google Shape;115;p3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8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8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1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1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17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 b="1" i="0" u="none" strike="noStrike" cap="non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120.110.113.91:9545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4" name="Google Shape;264;p1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65" name="Google Shape;265;p1"/>
          <p:cNvSpPr txBox="1"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00"/>
              <a:buFont typeface="BiauKai"/>
              <a:buNone/>
            </a:pPr>
            <a:r>
              <a:rPr lang="zh-TW" sz="4400" dirty="0">
                <a:latin typeface="華康墨字體" panose="040B0909000000000000" pitchFamily="81" charset="-120"/>
                <a:ea typeface="華康墨字體" panose="040B0909000000000000" pitchFamily="81" charset="-120"/>
                <a:cs typeface="BiauKai"/>
                <a:sym typeface="BiauKai"/>
              </a:rPr>
              <a:t>智慧社區</a:t>
            </a:r>
            <a:endParaRPr sz="4400" dirty="0">
              <a:solidFill>
                <a:schemeClr val="lt1"/>
              </a:solidFill>
              <a:latin typeface="華康墨字體" panose="040B0909000000000000" pitchFamily="81" charset="-120"/>
              <a:ea typeface="華康墨字體" panose="040B0909000000000000" pitchFamily="81" charset="-120"/>
            </a:endParaRPr>
          </a:p>
        </p:txBody>
      </p:sp>
      <p:sp>
        <p:nvSpPr>
          <p:cNvPr id="266" name="Google Shape;266;p1"/>
          <p:cNvSpPr txBox="1"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lt1"/>
                </a:solidFill>
                <a:latin typeface="+mj-lt"/>
                <a:ea typeface="標楷體" panose="03000509000000000000" pitchFamily="65" charset="-120"/>
              </a:rPr>
              <a:t>Smart community</a:t>
            </a:r>
            <a:endParaRPr dirty="0">
              <a:latin typeface="+mj-lt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493538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en-US" sz="3400" b="1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Solidity &amp; Ethereum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9544CB-4B92-4AD7-91BB-6EE0807B596B}"/>
              </a:ext>
            </a:extLst>
          </p:cNvPr>
          <p:cNvSpPr txBox="1"/>
          <p:nvPr/>
        </p:nvSpPr>
        <p:spPr>
          <a:xfrm>
            <a:off x="630619" y="1899139"/>
            <a:ext cx="7556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Solidity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是一種合約導向式語言，被應用於各種不同的區塊鏈平台，用於編寫智慧契約，包含交易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拍賣等用途的合約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37AEA47-1CB6-4F7D-A3FA-DA7121522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94" y="865072"/>
            <a:ext cx="2448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01C8C688-E921-4AE6-AC3C-088FE98BE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778" y1="79556" x2="37778" y2="7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794" y="3793531"/>
            <a:ext cx="2448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32FCA0A-453E-43F9-B06B-8B7F80A98A55}"/>
              </a:ext>
            </a:extLst>
          </p:cNvPr>
          <p:cNvSpPr txBox="1"/>
          <p:nvPr/>
        </p:nvSpPr>
        <p:spPr>
          <a:xfrm>
            <a:off x="630619" y="4107766"/>
            <a:ext cx="7402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Ethereum(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以太坊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以太坊也就是所謂的以太幣，與其他虛擬貨幣不同的地方在於，以太坊也提供開發應用程式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(DAPP)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的服務。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在編寫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solidity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時是以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Ethereum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為基礎，以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為基礎貨幣單位，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”0X”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為地址開頭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800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73" name="Google Shape;273;p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274" name="Google Shape;274;p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 txBox="1"/>
          <p:nvPr/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zh-TW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架構圖</a:t>
            </a:r>
            <a:endParaRPr dirty="0">
              <a:latin typeface="華康墨字體" panose="040B0909000000000000" pitchFamily="81" charset="-120"/>
              <a:ea typeface="華康墨字體" panose="040B0909000000000000" pitchFamily="81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trips/>
      </p:transition>
    </mc:Choice>
    <mc:Fallback xmlns="">
      <p:transition spd="slow">
        <p:strip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D0D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Arial"/>
              <a:buNone/>
            </a:pPr>
            <a:r>
              <a:rPr lang="zh-TW" altLang="en-US" sz="3400" b="1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系統架構階層圖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93B3D0-9B2B-4FE2-AB81-16EC0573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24" y="1763746"/>
            <a:ext cx="10740775" cy="4702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"/>
          <p:cNvSpPr txBox="1"/>
          <p:nvPr/>
        </p:nvSpPr>
        <p:spPr>
          <a:xfrm>
            <a:off x="378826" y="392145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Arial"/>
              <a:buNone/>
            </a:pPr>
            <a:r>
              <a:rPr lang="zh-TW" altLang="en-US" sz="3400" b="1" i="0" u="none" strike="noStrike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sym typeface="Arial"/>
              </a:rPr>
              <a:t>資料</a:t>
            </a:r>
            <a:r>
              <a:rPr lang="zh-TW" sz="3400" b="1" i="0" u="none" strike="noStrike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sym typeface="Arial"/>
              </a:rPr>
              <a:t>架構圖</a:t>
            </a:r>
            <a:endParaRPr sz="3400" b="1" i="0" u="none" strike="noStrike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  <a:sym typeface="Arial"/>
            </a:endParaRPr>
          </a:p>
        </p:txBody>
      </p:sp>
      <p:sp>
        <p:nvSpPr>
          <p:cNvPr id="291" name="Google Shape;291;p4"/>
          <p:cNvSpPr/>
          <p:nvPr/>
        </p:nvSpPr>
        <p:spPr>
          <a:xfrm rot="-5400000" flipH="1">
            <a:off x="3106230" y="-1318526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183390-53A9-420C-8017-7AA74CC3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38" y="1187355"/>
            <a:ext cx="8538236" cy="527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349" name="Google Shape;349;p1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350" name="Google Shape;350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351" name="Google Shape;351;p1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"/>
          <p:cNvSpPr txBox="1"/>
          <p:nvPr/>
        </p:nvSpPr>
        <p:spPr>
          <a:xfrm>
            <a:off x="5947401" y="4027932"/>
            <a:ext cx="4947858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zh-TW" altLang="en-US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系統環境</a:t>
            </a:r>
            <a:r>
              <a:rPr lang="en-US" altLang="zh-TW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&amp;</a:t>
            </a:r>
            <a:r>
              <a:rPr lang="zh-TW" altLang="en-US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使用技術</a:t>
            </a:r>
            <a:endParaRPr sz="3400" b="1" i="0" u="none" strike="noStrike" cap="none" dirty="0">
              <a:solidFill>
                <a:schemeClr val="dk1"/>
              </a:solidFill>
              <a:latin typeface="華康墨字體" panose="040B0909000000000000" pitchFamily="81" charset="-120"/>
              <a:ea typeface="華康墨字體" panose="040B0909000000000000" pitchFamily="81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84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C8C882D-16A7-4CC7-8971-68258E1ADE39}"/>
              </a:ext>
            </a:extLst>
          </p:cNvPr>
          <p:cNvSpPr/>
          <p:nvPr/>
        </p:nvSpPr>
        <p:spPr>
          <a:xfrm>
            <a:off x="230819" y="239697"/>
            <a:ext cx="11736280" cy="640080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6000">
                <a:schemeClr val="accent5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7A212305-4021-4162-819E-273B61252021}"/>
              </a:ext>
            </a:extLst>
          </p:cNvPr>
          <p:cNvSpPr/>
          <p:nvPr/>
        </p:nvSpPr>
        <p:spPr>
          <a:xfrm>
            <a:off x="2687795" y="2100942"/>
            <a:ext cx="3291285" cy="83656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04DE1A-E4DF-47D6-BE07-AA864C6AC5F8}"/>
              </a:ext>
            </a:extLst>
          </p:cNvPr>
          <p:cNvSpPr txBox="1"/>
          <p:nvPr/>
        </p:nvSpPr>
        <p:spPr>
          <a:xfrm>
            <a:off x="2659596" y="2119617"/>
            <a:ext cx="3291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IDE</a:t>
            </a:r>
            <a:r>
              <a:rPr lang="zh-TW" altLang="en-US" sz="2000" dirty="0"/>
              <a:t>整合式開發環境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/>
              <a:t>	Visual Studio Code</a:t>
            </a:r>
            <a:endParaRPr lang="zh-TW" altLang="en-US" sz="2000" dirty="0"/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DF99C37E-594F-4B5B-9E25-8F421F9D272E}"/>
              </a:ext>
            </a:extLst>
          </p:cNvPr>
          <p:cNvSpPr/>
          <p:nvPr/>
        </p:nvSpPr>
        <p:spPr>
          <a:xfrm>
            <a:off x="485383" y="3975890"/>
            <a:ext cx="2502241" cy="236590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51D30C-779A-406F-B7EA-0A7DB568B539}"/>
              </a:ext>
            </a:extLst>
          </p:cNvPr>
          <p:cNvSpPr txBox="1"/>
          <p:nvPr/>
        </p:nvSpPr>
        <p:spPr>
          <a:xfrm>
            <a:off x="682185" y="3975890"/>
            <a:ext cx="23054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使用程式語言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/>
              <a:t>	SQL</a:t>
            </a:r>
          </a:p>
          <a:p>
            <a:r>
              <a:rPr lang="en-US" altLang="zh-TW" sz="2000" dirty="0"/>
              <a:t>	HTML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r>
              <a:rPr lang="en-US" altLang="zh-TW" sz="2000" dirty="0"/>
              <a:t>	CSS</a:t>
            </a:r>
          </a:p>
          <a:p>
            <a:r>
              <a:rPr lang="en-US" altLang="zh-TW" sz="2000" dirty="0"/>
              <a:t>	JavaScript</a:t>
            </a:r>
          </a:p>
          <a:p>
            <a:r>
              <a:rPr lang="en-US" altLang="zh-TW" sz="2000" dirty="0"/>
              <a:t>	Python</a:t>
            </a:r>
          </a:p>
          <a:p>
            <a:r>
              <a:rPr lang="en-US" altLang="zh-TW" sz="2000" dirty="0"/>
              <a:t>	Solidity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D3F2DE60-5C3B-4713-94C9-9B5F2E202657}"/>
              </a:ext>
            </a:extLst>
          </p:cNvPr>
          <p:cNvSpPr/>
          <p:nvPr/>
        </p:nvSpPr>
        <p:spPr>
          <a:xfrm>
            <a:off x="7554114" y="887289"/>
            <a:ext cx="3348181" cy="10156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8F9803-EAF4-429F-A9DD-B70C52011CDD}"/>
              </a:ext>
            </a:extLst>
          </p:cNvPr>
          <p:cNvSpPr txBox="1"/>
          <p:nvPr/>
        </p:nvSpPr>
        <p:spPr>
          <a:xfrm>
            <a:off x="7645951" y="921058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開發環境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/>
              <a:t>	Window10</a:t>
            </a:r>
          </a:p>
          <a:p>
            <a:r>
              <a:rPr lang="en-US" altLang="zh-TW" sz="2000" dirty="0"/>
              <a:t>	Ubuntu LTS18.04</a:t>
            </a:r>
            <a:endParaRPr lang="zh-TW" altLang="en-US" sz="2000" dirty="0"/>
          </a:p>
        </p:txBody>
      </p:sp>
      <p:pic>
        <p:nvPicPr>
          <p:cNvPr id="2050" name="Picture 2" descr="Windows Phone | Windows Central">
            <a:extLst>
              <a:ext uri="{FF2B5EF4-FFF2-40B4-BE49-F238E27FC236}">
                <a16:creationId xmlns:a16="http://schemas.microsoft.com/office/drawing/2014/main" id="{637B65C2-0BB1-4E72-9C57-E7F559828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104" y="600083"/>
            <a:ext cx="792916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ux Ubuntu Logo Download Vector">
            <a:extLst>
              <a:ext uri="{FF2B5EF4-FFF2-40B4-BE49-F238E27FC236}">
                <a16:creationId xmlns:a16="http://schemas.microsoft.com/office/drawing/2014/main" id="{F326AE8F-B7F4-4EBE-B8E3-C068E9879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132" y="1023765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ual studio code logo is offensive to me · Issue #87419 · microsoft/vscode  · GitHub">
            <a:extLst>
              <a:ext uri="{FF2B5EF4-FFF2-40B4-BE49-F238E27FC236}">
                <a16:creationId xmlns:a16="http://schemas.microsoft.com/office/drawing/2014/main" id="{5D060B76-ACF7-4C6B-906B-D16BB70E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250" y="1578938"/>
            <a:ext cx="792000" cy="7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F1A7E6D1-6392-4B9A-91E0-2DC4C7958B40}"/>
              </a:ext>
            </a:extLst>
          </p:cNvPr>
          <p:cNvSpPr/>
          <p:nvPr/>
        </p:nvSpPr>
        <p:spPr>
          <a:xfrm>
            <a:off x="5436250" y="5158841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2000">
                      <a:schemeClr val="accent5"/>
                    </a:gs>
                    <a:gs pos="100000">
                      <a:srgbClr val="42BDCE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使用環境及程式語言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72000">
                    <a:schemeClr val="accent5"/>
                  </a:gs>
                  <a:gs pos="100000">
                    <a:srgbClr val="42BDCE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2" name="手繪多邊形: 圖案 51">
            <a:extLst>
              <a:ext uri="{FF2B5EF4-FFF2-40B4-BE49-F238E27FC236}">
                <a16:creationId xmlns:a16="http://schemas.microsoft.com/office/drawing/2014/main" id="{2FC1B2C0-4C51-42F7-A544-5C067BB77CF4}"/>
              </a:ext>
            </a:extLst>
          </p:cNvPr>
          <p:cNvSpPr/>
          <p:nvPr/>
        </p:nvSpPr>
        <p:spPr>
          <a:xfrm>
            <a:off x="3097151" y="2137342"/>
            <a:ext cx="5297886" cy="3918674"/>
          </a:xfrm>
          <a:custGeom>
            <a:avLst/>
            <a:gdLst>
              <a:gd name="connsiteX0" fmla="*/ 5219368 w 5297886"/>
              <a:gd name="connsiteY0" fmla="*/ 0 h 3918674"/>
              <a:gd name="connsiteX1" fmla="*/ 5297886 w 5297886"/>
              <a:gd name="connsiteY1" fmla="*/ 161972 h 3918674"/>
              <a:gd name="connsiteX2" fmla="*/ 3071004 w 5297886"/>
              <a:gd name="connsiteY2" fmla="*/ 1241481 h 3918674"/>
              <a:gd name="connsiteX3" fmla="*/ 4563100 w 5297886"/>
              <a:gd name="connsiteY3" fmla="*/ 1471600 h 3918674"/>
              <a:gd name="connsiteX4" fmla="*/ 4561923 w 5297886"/>
              <a:gd name="connsiteY4" fmla="*/ 1479232 h 3918674"/>
              <a:gd name="connsiteX5" fmla="*/ 4581514 w 5297886"/>
              <a:gd name="connsiteY5" fmla="*/ 1483187 h 3918674"/>
              <a:gd name="connsiteX6" fmla="*/ 4645276 w 5297886"/>
              <a:gd name="connsiteY6" fmla="*/ 1579383 h 3918674"/>
              <a:gd name="connsiteX7" fmla="*/ 4637072 w 5297886"/>
              <a:gd name="connsiteY7" fmla="*/ 1620021 h 3918674"/>
              <a:gd name="connsiteX8" fmla="*/ 4631527 w 5297886"/>
              <a:gd name="connsiteY8" fmla="*/ 1628244 h 3918674"/>
              <a:gd name="connsiteX9" fmla="*/ 4644929 w 5297886"/>
              <a:gd name="connsiteY9" fmla="*/ 1655120 h 3918674"/>
              <a:gd name="connsiteX10" fmla="*/ 281569 w 5297886"/>
              <a:gd name="connsiteY10" fmla="*/ 3830852 h 3918674"/>
              <a:gd name="connsiteX11" fmla="*/ 318897 w 5297886"/>
              <a:gd name="connsiteY11" fmla="*/ 3918674 h 3918674"/>
              <a:gd name="connsiteX12" fmla="*/ 0 w 5297886"/>
              <a:gd name="connsiteY12" fmla="*/ 3858635 h 3918674"/>
              <a:gd name="connsiteX13" fmla="*/ 178074 w 5297886"/>
              <a:gd name="connsiteY13" fmla="*/ 3587361 h 3918674"/>
              <a:gd name="connsiteX14" fmla="*/ 211027 w 5297886"/>
              <a:gd name="connsiteY14" fmla="*/ 3664890 h 3918674"/>
              <a:gd name="connsiteX15" fmla="*/ 4319646 w 5297886"/>
              <a:gd name="connsiteY15" fmla="*/ 1616182 h 3918674"/>
              <a:gd name="connsiteX16" fmla="*/ 2790846 w 5297886"/>
              <a:gd name="connsiteY16" fmla="*/ 1380402 h 3918674"/>
              <a:gd name="connsiteX17" fmla="*/ 2792735 w 5297886"/>
              <a:gd name="connsiteY17" fmla="*/ 1368152 h 3918674"/>
              <a:gd name="connsiteX18" fmla="*/ 2763683 w 5297886"/>
              <a:gd name="connsiteY18" fmla="*/ 1348564 h 3918674"/>
              <a:gd name="connsiteX19" fmla="*/ 2733105 w 5297886"/>
              <a:gd name="connsiteY19" fmla="*/ 1274742 h 3918674"/>
              <a:gd name="connsiteX20" fmla="*/ 2763683 w 5297886"/>
              <a:gd name="connsiteY20" fmla="*/ 1200920 h 3918674"/>
              <a:gd name="connsiteX21" fmla="*/ 2791815 w 5297886"/>
              <a:gd name="connsiteY21" fmla="*/ 1181952 h 3918674"/>
              <a:gd name="connsiteX22" fmla="*/ 2789788 w 5297886"/>
              <a:gd name="connsiteY22" fmla="*/ 1177770 h 3918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97886" h="3918674">
                <a:moveTo>
                  <a:pt x="5219368" y="0"/>
                </a:moveTo>
                <a:lnTo>
                  <a:pt x="5297886" y="161972"/>
                </a:lnTo>
                <a:lnTo>
                  <a:pt x="3071004" y="1241481"/>
                </a:lnTo>
                <a:lnTo>
                  <a:pt x="4563100" y="1471600"/>
                </a:lnTo>
                <a:lnTo>
                  <a:pt x="4561923" y="1479232"/>
                </a:lnTo>
                <a:lnTo>
                  <a:pt x="4581514" y="1483187"/>
                </a:lnTo>
                <a:cubicBezTo>
                  <a:pt x="4618984" y="1499036"/>
                  <a:pt x="4645276" y="1536139"/>
                  <a:pt x="4645276" y="1579383"/>
                </a:cubicBezTo>
                <a:cubicBezTo>
                  <a:pt x="4645276" y="1593798"/>
                  <a:pt x="4642355" y="1607530"/>
                  <a:pt x="4637072" y="1620021"/>
                </a:cubicBezTo>
                <a:lnTo>
                  <a:pt x="4631527" y="1628244"/>
                </a:lnTo>
                <a:lnTo>
                  <a:pt x="4644929" y="1655120"/>
                </a:lnTo>
                <a:lnTo>
                  <a:pt x="281569" y="3830852"/>
                </a:lnTo>
                <a:lnTo>
                  <a:pt x="318897" y="3918674"/>
                </a:lnTo>
                <a:lnTo>
                  <a:pt x="0" y="3858635"/>
                </a:lnTo>
                <a:lnTo>
                  <a:pt x="178074" y="3587361"/>
                </a:lnTo>
                <a:lnTo>
                  <a:pt x="211027" y="3664890"/>
                </a:lnTo>
                <a:lnTo>
                  <a:pt x="4319646" y="1616182"/>
                </a:lnTo>
                <a:lnTo>
                  <a:pt x="2790846" y="1380402"/>
                </a:lnTo>
                <a:lnTo>
                  <a:pt x="2792735" y="1368152"/>
                </a:lnTo>
                <a:lnTo>
                  <a:pt x="2763683" y="1348564"/>
                </a:lnTo>
                <a:cubicBezTo>
                  <a:pt x="2744790" y="1329671"/>
                  <a:pt x="2733105" y="1303571"/>
                  <a:pt x="2733105" y="1274742"/>
                </a:cubicBezTo>
                <a:cubicBezTo>
                  <a:pt x="2733105" y="1245912"/>
                  <a:pt x="2744790" y="1219812"/>
                  <a:pt x="2763683" y="1200920"/>
                </a:cubicBezTo>
                <a:lnTo>
                  <a:pt x="2791815" y="1181952"/>
                </a:lnTo>
                <a:lnTo>
                  <a:pt x="2789788" y="117777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86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 dir="ld"/>
      </p:transition>
    </mc:Choice>
    <mc:Fallback xmlns="">
      <p:transition spd="slow">
        <p:pull dir="l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/>
      <p:bldP spid="31" grpId="0" animBg="1"/>
      <p:bldP spid="13" grpId="0"/>
      <p:bldP spid="27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98" name="Google Shape;298;p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99" name="Google Shape;299;p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300" name="Google Shape;300;p5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"/>
          <p:cNvSpPr txBox="1"/>
          <p:nvPr/>
        </p:nvSpPr>
        <p:spPr>
          <a:xfrm>
            <a:off x="5947401" y="4251132"/>
            <a:ext cx="4947858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zh-TW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網頁介面設計</a:t>
            </a:r>
            <a:r>
              <a:rPr lang="zh-TW" sz="3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(USER)</a:t>
            </a:r>
            <a:endParaRPr sz="3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endParaRPr sz="3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alt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首頁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8366B3-ACEA-49AC-AC8B-465B44C5E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212" y="1155700"/>
            <a:ext cx="9971314" cy="5401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登入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A21ED4B-6A8B-4B76-A33F-D016219E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573" y="1467992"/>
            <a:ext cx="9775584" cy="52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公告系統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1CD58B5-C0B3-46FD-B36C-47198EC21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4" y="1254922"/>
            <a:ext cx="8158763" cy="434815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E8C5AE3-34D3-4268-8ABD-CF2C5E350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11"/>
          <a:stretch/>
        </p:blipFill>
        <p:spPr>
          <a:xfrm>
            <a:off x="4670474" y="3126476"/>
            <a:ext cx="7521526" cy="3731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73" name="Google Shape;273;p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274" name="Google Shape;274;p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 txBox="1"/>
          <p:nvPr/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262626"/>
              </a:buClr>
              <a:buSzPts val="3400"/>
            </a:pPr>
            <a:r>
              <a:rPr lang="zh-TW" altLang="en-US" sz="3400" b="1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</a:rPr>
              <a:t>小組成員</a:t>
            </a:r>
          </a:p>
        </p:txBody>
      </p:sp>
    </p:spTree>
    <p:extLst>
      <p:ext uri="{BB962C8B-B14F-4D97-AF65-F5344CB8AC3E}">
        <p14:creationId xmlns:p14="http://schemas.microsoft.com/office/powerpoint/2010/main" val="742453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0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包裹系統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264B36D-F942-44A2-981A-7CF9A868B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383" y="1467992"/>
            <a:ext cx="9083040" cy="491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租借系統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1A3338-A71B-48F4-9DFA-4A5201F0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6" y="2374777"/>
            <a:ext cx="7771831" cy="420974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74E0BE-F1F5-4DD2-A7EB-721E3DBD2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865" y="340063"/>
            <a:ext cx="8081639" cy="4377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349" name="Google Shape;349;p1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350" name="Google Shape;350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351" name="Google Shape;351;p1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"/>
          <p:cNvSpPr txBox="1"/>
          <p:nvPr/>
        </p:nvSpPr>
        <p:spPr>
          <a:xfrm>
            <a:off x="5947401" y="3542888"/>
            <a:ext cx="4947858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zh-TW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網頁介面設計</a:t>
            </a:r>
            <a:r>
              <a:rPr lang="zh-TW" sz="3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(MANAGER)</a:t>
            </a:r>
            <a:endParaRPr sz="3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endParaRPr sz="3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"/>
          <p:cNvSpPr txBox="1"/>
          <p:nvPr/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sz="3400" b="1" i="0" u="none" strike="noStrike" cap="none" dirty="0">
                <a:solidFill>
                  <a:schemeClr val="lt1"/>
                </a:solidFill>
                <a:latin typeface="華康標楷體" panose="03000509000000000000" pitchFamily="65" charset="-120"/>
                <a:ea typeface="華康標楷體" panose="03000509000000000000" pitchFamily="65" charset="-120"/>
                <a:cs typeface="Bookman Old Style"/>
                <a:sym typeface="Bookman Old Style"/>
              </a:rPr>
              <a:t>管理者選單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DE4467-2208-49FD-8E10-35ACC165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82" y="1172469"/>
            <a:ext cx="10496365" cy="5685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 txBox="1"/>
          <p:nvPr/>
        </p:nvSpPr>
        <p:spPr>
          <a:xfrm>
            <a:off x="0" y="426129"/>
            <a:ext cx="3400148" cy="1101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sz="3400" b="1" i="0" u="none" strike="noStrike" cap="none" dirty="0">
                <a:solidFill>
                  <a:schemeClr val="lt1"/>
                </a:solidFill>
                <a:latin typeface="華康標楷體" panose="03000509000000000000" pitchFamily="65" charset="-120"/>
                <a:ea typeface="華康標楷體" panose="03000509000000000000" pitchFamily="65" charset="-120"/>
                <a:cs typeface="Bookman Old Style"/>
                <a:sym typeface="Bookman Old Style"/>
              </a:rPr>
              <a:t>新增</a:t>
            </a:r>
            <a:r>
              <a:rPr lang="en-US" altLang="zh-TW" sz="3400" b="1" i="0" u="none" strike="noStrike" cap="none" dirty="0">
                <a:solidFill>
                  <a:schemeClr val="lt1"/>
                </a:solidFill>
                <a:latin typeface="華康標楷體" panose="03000509000000000000" pitchFamily="65" charset="-120"/>
                <a:ea typeface="華康標楷體" panose="03000509000000000000" pitchFamily="65" charset="-120"/>
                <a:cs typeface="Bookman Old Style"/>
                <a:sym typeface="Bookman Old Style"/>
              </a:rPr>
              <a:t>/</a:t>
            </a:r>
            <a:r>
              <a:rPr lang="zh-TW" altLang="en-US" sz="3400" b="1" i="0" u="none" strike="noStrike" cap="none" dirty="0">
                <a:solidFill>
                  <a:schemeClr val="lt1"/>
                </a:solidFill>
                <a:latin typeface="華康標楷體" panose="03000509000000000000" pitchFamily="65" charset="-120"/>
                <a:ea typeface="華康標楷體" panose="03000509000000000000" pitchFamily="65" charset="-120"/>
                <a:cs typeface="Bookman Old Style"/>
                <a:sym typeface="Bookman Old Style"/>
              </a:rPr>
              <a:t>管理</a:t>
            </a:r>
            <a:r>
              <a:rPr lang="zh-TW" sz="3400" b="1" i="0" u="none" strike="noStrike" cap="none" dirty="0">
                <a:solidFill>
                  <a:schemeClr val="lt1"/>
                </a:solidFill>
                <a:latin typeface="華康標楷體" panose="03000509000000000000" pitchFamily="65" charset="-120"/>
                <a:ea typeface="華康標楷體" panose="03000509000000000000" pitchFamily="65" charset="-120"/>
                <a:cs typeface="Bookman Old Style"/>
                <a:sym typeface="Bookman Old Style"/>
              </a:rPr>
              <a:t>成員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C1D646-1867-4DF0-AF7A-738D4BCA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06" y="2330511"/>
            <a:ext cx="7992862" cy="43294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A4998DC-DC3E-4561-B866-918E7B72C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7" y="1266671"/>
            <a:ext cx="7531223" cy="4079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5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華康標楷體" panose="03000509000000000000" pitchFamily="65" charset="-120"/>
                <a:ea typeface="華康標楷體" panose="03000509000000000000" pitchFamily="65" charset="-120"/>
              </a:rPr>
              <a:t>管理包裹</a:t>
            </a:r>
            <a:endParaRPr dirty="0">
              <a:latin typeface="華康標楷體" panose="03000509000000000000" pitchFamily="65" charset="-120"/>
              <a:ea typeface="華康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6DD510-3A83-4179-8596-975369522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827"/>
            <a:ext cx="7344703" cy="39783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D8F70C-6C25-4FB0-BAE2-610FCE82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895" y="2382668"/>
            <a:ext cx="7912963" cy="4286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管理公告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50DFA7-67EA-45C7-A845-388C46A16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7315" y="1148857"/>
            <a:ext cx="8418990" cy="4560286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D44A846-B0AA-4413-9248-0B58FC207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404" y="2028144"/>
            <a:ext cx="8418990" cy="45602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6"/>
          <p:cNvSpPr txBox="1">
            <a:spLocks noGrp="1"/>
          </p:cNvSpPr>
          <p:nvPr>
            <p:ph type="title"/>
          </p:nvPr>
        </p:nvSpPr>
        <p:spPr>
          <a:xfrm>
            <a:off x="0" y="141671"/>
            <a:ext cx="2777412" cy="132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</a:pPr>
            <a:r>
              <a:rPr 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管理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租借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0A5E086-8B4F-4D5C-B43F-2BA02626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8680" y="1204867"/>
            <a:ext cx="8212183" cy="444826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99C90DA-D045-44E1-8A29-1E81F6C55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435" y="2630320"/>
            <a:ext cx="7419703" cy="40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20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349" name="Google Shape;349;p1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350" name="Google Shape;350;p1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351" name="Google Shape;351;p1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2"/>
          <p:cNvSpPr txBox="1"/>
          <p:nvPr/>
        </p:nvSpPr>
        <p:spPr>
          <a:xfrm>
            <a:off x="5947401" y="4027932"/>
            <a:ext cx="4947858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400"/>
              <a:buFont typeface="Garamond"/>
              <a:buNone/>
            </a:pPr>
            <a:r>
              <a:rPr lang="zh-TW" altLang="en-US" sz="3400" b="1" i="0" u="none" strike="noStrike" cap="none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  <a:sym typeface="Arial"/>
              </a:rPr>
              <a:t>結論</a:t>
            </a:r>
            <a:endParaRPr sz="3400" b="1" i="0" u="none" strike="noStrike" cap="none" dirty="0">
              <a:solidFill>
                <a:schemeClr val="dk1"/>
              </a:solidFill>
              <a:latin typeface="華康墨字體" panose="040B0909000000000000" pitchFamily="81" charset="-120"/>
              <a:ea typeface="華康墨字體" panose="040B0909000000000000" pitchFamily="81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43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zh-TW" altLang="en-US" sz="3400" b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結語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739E907-927E-4171-955E-351696040915}"/>
              </a:ext>
            </a:extLst>
          </p:cNvPr>
          <p:cNvSpPr/>
          <p:nvPr/>
        </p:nvSpPr>
        <p:spPr>
          <a:xfrm>
            <a:off x="5120640" y="2090172"/>
            <a:ext cx="6859615" cy="3348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現在網路已經跟社會有著密不可分的關係，</a:t>
            </a:r>
            <a:endParaRPr lang="en-US" altLang="zh-TW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不管</a:t>
            </a:r>
            <a:r>
              <a:rPr lang="zh-TW" altLang="en-US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是</a:t>
            </a: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安全還是方便性都是一大考量，透過</a:t>
            </a:r>
            <a:endParaRPr lang="en-US" altLang="zh-TW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智慧社區的實現，能夠大大的提升社區管理</a:t>
            </a:r>
            <a:endParaRPr lang="en-US" altLang="zh-TW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的效率以及安全性，區塊鏈的出現無疑是給</a:t>
            </a:r>
            <a:endParaRPr lang="en-US" altLang="zh-TW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安全性增加更大的防護，不論是住戶或是管</a:t>
            </a:r>
            <a:endParaRPr lang="en-US" altLang="zh-TW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>
              <a:lnSpc>
                <a:spcPct val="150000"/>
              </a:lnSpc>
            </a:pPr>
            <a:r>
              <a:rPr lang="zh-TW" altLang="zh-TW" sz="2400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理者都能夠更輕鬆方便的去使用這些服務</a:t>
            </a:r>
            <a:endParaRPr lang="zh-TW" altLang="en-US" sz="2400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8" name="Picture 6" descr="美國國家網路安全意識月：安全秘訣- Zoom Blog">
            <a:extLst>
              <a:ext uri="{FF2B5EF4-FFF2-40B4-BE49-F238E27FC236}">
                <a16:creationId xmlns:a16="http://schemas.microsoft.com/office/drawing/2014/main" id="{371CBBB0-D17C-47AF-8804-F4BC67B57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5867" r="26778" b="7682"/>
          <a:stretch/>
        </p:blipFill>
        <p:spPr bwMode="auto">
          <a:xfrm>
            <a:off x="1123949" y="2090172"/>
            <a:ext cx="3519303" cy="3519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0177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zh-TW" altLang="en-US" sz="3400" b="1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小組成員與分工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48422D9-1520-431B-A6B1-1BB205FA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74" y="1538968"/>
            <a:ext cx="7642440" cy="478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3"/>
            <a:extLst>
              <a:ext uri="{FF2B5EF4-FFF2-40B4-BE49-F238E27FC236}">
                <a16:creationId xmlns:a16="http://schemas.microsoft.com/office/drawing/2014/main" id="{0F21890C-BCBB-4265-BE69-14235EA2DA5D}"/>
              </a:ext>
            </a:extLst>
          </p:cNvPr>
          <p:cNvSpPr/>
          <p:nvPr/>
        </p:nvSpPr>
        <p:spPr>
          <a:xfrm>
            <a:off x="223421" y="222495"/>
            <a:ext cx="11745157" cy="6400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BFFB87-0E7C-4F5D-B6F2-1D068B71B447}"/>
              </a:ext>
            </a:extLst>
          </p:cNvPr>
          <p:cNvSpPr/>
          <p:nvPr/>
        </p:nvSpPr>
        <p:spPr>
          <a:xfrm rot="21204972">
            <a:off x="1729379" y="2052052"/>
            <a:ext cx="1067695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TW" sz="6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altLang="zh-TW" sz="6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DEMO</a:t>
            </a:r>
            <a:r>
              <a:rPr lang="zh-TW" altLang="en-US" sz="6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660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TIME.</a:t>
            </a:r>
            <a:r>
              <a:rPr lang="en-US" altLang="zh-TW" sz="6600" b="0" cap="none" spc="0" dirty="0">
                <a:ln w="0"/>
                <a:solidFill>
                  <a:schemeClr val="bg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”;</a:t>
            </a:r>
            <a:endParaRPr lang="zh-TW" altLang="en-US" sz="6600" b="0" cap="none" spc="0" dirty="0">
              <a:ln w="0"/>
              <a:solidFill>
                <a:schemeClr val="bg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5581588-F419-43CB-B892-56DE2EF21435}"/>
              </a:ext>
            </a:extLst>
          </p:cNvPr>
          <p:cNvCxnSpPr>
            <a:cxnSpLocks/>
          </p:cNvCxnSpPr>
          <p:nvPr/>
        </p:nvCxnSpPr>
        <p:spPr>
          <a:xfrm flipV="1">
            <a:off x="6199024" y="4366151"/>
            <a:ext cx="3111623" cy="228156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D09EC76-3976-4552-8049-9A1818944674}"/>
              </a:ext>
            </a:extLst>
          </p:cNvPr>
          <p:cNvCxnSpPr>
            <a:cxnSpLocks/>
          </p:cNvCxnSpPr>
          <p:nvPr/>
        </p:nvCxnSpPr>
        <p:spPr>
          <a:xfrm flipV="1">
            <a:off x="6856732" y="3441208"/>
            <a:ext cx="4283687" cy="3194297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4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493538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zh-TW" altLang="en-US" sz="3400" b="1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甘特圖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11038469-8A26-4488-A506-332FA0BC2A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398213"/>
              </p:ext>
            </p:extLst>
          </p:nvPr>
        </p:nvGraphicFramePr>
        <p:xfrm>
          <a:off x="1222159" y="1763746"/>
          <a:ext cx="9747681" cy="4392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79738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73" name="Google Shape;273;p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274" name="Google Shape;274;p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 txBox="1"/>
          <p:nvPr/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262626"/>
              </a:buClr>
              <a:buSzPts val="3400"/>
            </a:pPr>
            <a:r>
              <a:rPr lang="zh-TW" altLang="en-US" sz="3400" b="1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</a:rPr>
              <a:t>系統簡介</a:t>
            </a:r>
            <a:endParaRPr dirty="0">
              <a:latin typeface="華康墨字體" panose="040B0909000000000000" pitchFamily="81" charset="-120"/>
              <a:ea typeface="華康墨字體" panose="040B09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13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zh-TW" altLang="en-US" sz="3400" b="1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目的 </a:t>
            </a:r>
            <a:r>
              <a:rPr lang="en-US" altLang="zh-TW" sz="3400" b="1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&amp;</a:t>
            </a:r>
            <a:r>
              <a:rPr lang="zh-TW" altLang="en-US" sz="3400" b="1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特色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D5E1C4-F2B9-41F3-BF3F-A8C41A6E6F34}"/>
              </a:ext>
            </a:extLst>
          </p:cNvPr>
          <p:cNvSpPr/>
          <p:nvPr/>
        </p:nvSpPr>
        <p:spPr>
          <a:xfrm>
            <a:off x="5468644" y="1946158"/>
            <a:ext cx="5785510" cy="279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現在不管甚麼東西都開始向智慧化轉型，社區的管理也不例外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，網頁能讓使用者更加舒適的使用我們的系統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，使社區的功能更加的方便也節省了更多的時間，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而區塊鏈就是我們這個系統最大的特色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0161E4-FCB1-43A1-A243-E310B67A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57" y="1940874"/>
            <a:ext cx="4935387" cy="49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Arial"/>
              <a:buNone/>
            </a:pPr>
            <a:endParaRPr/>
          </a:p>
        </p:txBody>
      </p:sp>
      <p:sp>
        <p:nvSpPr>
          <p:cNvPr id="272" name="Google Shape;272;p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8762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73" name="Google Shape;273;p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2020/5/21</a:t>
            </a:r>
            <a:endParaRPr/>
          </a:p>
        </p:txBody>
      </p:sp>
      <p:pic>
        <p:nvPicPr>
          <p:cNvPr id="274" name="Google Shape;274;p2" descr="標誌特寫&#10;&#10;自動產生的描述"/>
          <p:cNvPicPr preferRelativeResize="0"/>
          <p:nvPr/>
        </p:nvPicPr>
        <p:blipFill rotWithShape="1">
          <a:blip r:embed="rId3">
            <a:alphaModFix/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/>
          <p:nvPr/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"/>
          <p:cNvSpPr/>
          <p:nvPr/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9525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"/>
          <p:cNvSpPr txBox="1"/>
          <p:nvPr/>
        </p:nvSpPr>
        <p:spPr>
          <a:xfrm>
            <a:off x="6033793" y="3995988"/>
            <a:ext cx="4775075" cy="55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0000"/>
              </a:lnSpc>
              <a:buClr>
                <a:srgbClr val="262626"/>
              </a:buClr>
              <a:buSzPts val="3400"/>
            </a:pPr>
            <a:r>
              <a:rPr lang="zh-TW" altLang="en-US" sz="3400" b="1" dirty="0">
                <a:solidFill>
                  <a:schemeClr val="dk1"/>
                </a:solidFill>
                <a:latin typeface="華康墨字體" panose="040B0909000000000000" pitchFamily="81" charset="-120"/>
                <a:ea typeface="華康墨字體" panose="040B0909000000000000" pitchFamily="81" charset="-120"/>
              </a:rPr>
              <a:t>區塊鏈</a:t>
            </a:r>
            <a:endParaRPr dirty="0">
              <a:latin typeface="華康墨字體" panose="040B0909000000000000" pitchFamily="81" charset="-120"/>
              <a:ea typeface="華康墨字體" panose="040B09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9798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365899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zh-TW" altLang="en-US" sz="3400" b="1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什麼是區塊鏈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D5E1C4-F2B9-41F3-BF3F-A8C41A6E6F34}"/>
              </a:ext>
            </a:extLst>
          </p:cNvPr>
          <p:cNvSpPr/>
          <p:nvPr/>
        </p:nvSpPr>
        <p:spPr>
          <a:xfrm>
            <a:off x="6033903" y="1464487"/>
            <a:ext cx="63942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區塊鏈是個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帳本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區塊鏈是個去中心化的資料庫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區塊鏈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不能被修改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區塊鏈</a:t>
            </a:r>
            <a:r>
              <a:rPr lang="zh-TW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以非對稱加密作為加密機制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BiauKai"/>
              </a:rPr>
              <a:t>區塊鏈的交易透明化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BiauKai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區塊鏈不需要透過第三方機構進行交易</a:t>
            </a:r>
            <a:endParaRPr lang="zh-TW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7747C9-88B0-495F-AD25-8B16A01DE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1" r="5387"/>
          <a:stretch/>
        </p:blipFill>
        <p:spPr>
          <a:xfrm>
            <a:off x="585081" y="3251031"/>
            <a:ext cx="5448822" cy="3214823"/>
          </a:xfrm>
          <a:prstGeom prst="rect">
            <a:avLst/>
          </a:prstGeom>
        </p:spPr>
      </p:pic>
      <p:pic>
        <p:nvPicPr>
          <p:cNvPr id="1030" name="Picture 6" descr="以太幣的價值來源及其意義">
            <a:extLst>
              <a:ext uri="{FF2B5EF4-FFF2-40B4-BE49-F238E27FC236}">
                <a16:creationId xmlns:a16="http://schemas.microsoft.com/office/drawing/2014/main" id="{77612363-5203-4E48-AE1C-7F158D739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8200" l="35778" r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97" t="7583" r="15467" b="13324"/>
          <a:stretch/>
        </p:blipFill>
        <p:spPr bwMode="auto">
          <a:xfrm>
            <a:off x="9988360" y="4843434"/>
            <a:ext cx="1618559" cy="162242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0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>
            <a:spLocks noGrp="1"/>
          </p:cNvSpPr>
          <p:nvPr>
            <p:ph type="title"/>
          </p:nvPr>
        </p:nvSpPr>
        <p:spPr>
          <a:xfrm>
            <a:off x="370635" y="392146"/>
            <a:ext cx="493538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0000"/>
              </a:lnSpc>
              <a:buSzPts val="3400"/>
            </a:pPr>
            <a:r>
              <a:rPr lang="en-US" altLang="zh-TW" sz="3400" b="1" cap="none" dirty="0">
                <a:solidFill>
                  <a:schemeClr val="dk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Ganache</a:t>
            </a:r>
            <a:endParaRPr sz="3400" b="1" cap="none" dirty="0">
              <a:solidFill>
                <a:schemeClr val="dk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283" name="Google Shape;283;p3"/>
          <p:cNvSpPr/>
          <p:nvPr/>
        </p:nvSpPr>
        <p:spPr>
          <a:xfrm rot="-5400000" flipH="1">
            <a:off x="3098039" y="-1318525"/>
            <a:ext cx="208460" cy="5663268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rgbClr val="57903F">
                  <a:alpha val="0"/>
                </a:srgbClr>
              </a:gs>
              <a:gs pos="100000">
                <a:srgbClr val="57903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39544CB-4B92-4AD7-91BB-6EE0807B596B}"/>
              </a:ext>
            </a:extLst>
          </p:cNvPr>
          <p:cNvSpPr txBox="1"/>
          <p:nvPr/>
        </p:nvSpPr>
        <p:spPr>
          <a:xfrm>
            <a:off x="630619" y="1899139"/>
            <a:ext cx="7556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Ganache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是用於以太坊和應用程序開發的個人區塊鏈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能夠在安全的環境下開發部署以及測試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DAPP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Mac Linux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610421-88EB-4B44-AABF-73AA08DD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059" y="3319975"/>
            <a:ext cx="5902844" cy="3145879"/>
          </a:xfrm>
          <a:prstGeom prst="rect">
            <a:avLst/>
          </a:prstGeom>
        </p:spPr>
      </p:pic>
      <p:pic>
        <p:nvPicPr>
          <p:cNvPr id="3" name="Picture 2" descr="Ganache | Overview | Documentation | Truffle Suite">
            <a:extLst>
              <a:ext uri="{FF2B5EF4-FFF2-40B4-BE49-F238E27FC236}">
                <a16:creationId xmlns:a16="http://schemas.microsoft.com/office/drawing/2014/main" id="{5A1CDAAD-03F7-4DC2-AD4B-C00EC6582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343">
                        <a14:foregroundMark x1="14917" y1="78136" x2="14917" y2="78136"/>
                        <a14:foregroundMark x1="22652" y1="85305" x2="22652" y2="85305"/>
                        <a14:backgroundMark x1="11050" y1="96774" x2="11050" y2="96774"/>
                        <a14:backgroundMark x1="91160" y1="85663" x2="91160" y2="85663"/>
                        <a14:backgroundMark x1="1105" y1="25090" x2="1105" y2="25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629" y="614422"/>
            <a:ext cx="1856752" cy="286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562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766</Words>
  <Application>Microsoft Office PowerPoint</Application>
  <PresentationFormat>寬螢幕</PresentationFormat>
  <Paragraphs>97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30</vt:i4>
      </vt:variant>
    </vt:vector>
  </HeadingPairs>
  <TitlesOfParts>
    <vt:vector size="47" baseType="lpstr">
      <vt:lpstr>Calibri</vt:lpstr>
      <vt:lpstr>Rockwell</vt:lpstr>
      <vt:lpstr>華康標楷體</vt:lpstr>
      <vt:lpstr>Times New Roman</vt:lpstr>
      <vt:lpstr>Garamond</vt:lpstr>
      <vt:lpstr>Century Gothic</vt:lpstr>
      <vt:lpstr>Courier New</vt:lpstr>
      <vt:lpstr>微軟正黑體 Light</vt:lpstr>
      <vt:lpstr>Arial</vt:lpstr>
      <vt:lpstr>華康墨字體</vt:lpstr>
      <vt:lpstr>標楷體</vt:lpstr>
      <vt:lpstr>BiauKai</vt:lpstr>
      <vt:lpstr>Bookman Old Style</vt:lpstr>
      <vt:lpstr>微軟正黑體</vt:lpstr>
      <vt:lpstr>SavonVTI</vt:lpstr>
      <vt:lpstr>SavonVTI</vt:lpstr>
      <vt:lpstr>Damask</vt:lpstr>
      <vt:lpstr>智慧社區</vt:lpstr>
      <vt:lpstr>PowerPoint 簡報</vt:lpstr>
      <vt:lpstr>小組成員與分工</vt:lpstr>
      <vt:lpstr>甘特圖</vt:lpstr>
      <vt:lpstr>PowerPoint 簡報</vt:lpstr>
      <vt:lpstr>目的 &amp; 特色</vt:lpstr>
      <vt:lpstr>PowerPoint 簡報</vt:lpstr>
      <vt:lpstr>什麼是區塊鏈</vt:lpstr>
      <vt:lpstr>Ganache</vt:lpstr>
      <vt:lpstr>Solidity &amp; Ethereum</vt:lpstr>
      <vt:lpstr>PowerPoint 簡報</vt:lpstr>
      <vt:lpstr>系統架構階層圖</vt:lpstr>
      <vt:lpstr>PowerPoint 簡報</vt:lpstr>
      <vt:lpstr>PowerPoint 簡報</vt:lpstr>
      <vt:lpstr>PowerPoint 簡報</vt:lpstr>
      <vt:lpstr>PowerPoint 簡報</vt:lpstr>
      <vt:lpstr>首頁</vt:lpstr>
      <vt:lpstr>登入</vt:lpstr>
      <vt:lpstr>公告系統</vt:lpstr>
      <vt:lpstr>包裹系統</vt:lpstr>
      <vt:lpstr>租借系統</vt:lpstr>
      <vt:lpstr>PowerPoint 簡報</vt:lpstr>
      <vt:lpstr>PowerPoint 簡報</vt:lpstr>
      <vt:lpstr>PowerPoint 簡報</vt:lpstr>
      <vt:lpstr>管理包裹</vt:lpstr>
      <vt:lpstr>管理公告</vt:lpstr>
      <vt:lpstr>管理租借</vt:lpstr>
      <vt:lpstr>PowerPoint 簡報</vt:lpstr>
      <vt:lpstr>結語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智慧社區</dc:title>
  <dc:creator>Yvan</dc:creator>
  <cp:lastModifiedBy>Yvan</cp:lastModifiedBy>
  <cp:revision>78</cp:revision>
  <dcterms:created xsi:type="dcterms:W3CDTF">2020-05-18T14:32:21Z</dcterms:created>
  <dcterms:modified xsi:type="dcterms:W3CDTF">2020-10-22T06:53:38Z</dcterms:modified>
</cp:coreProperties>
</file>